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8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9"/>
  </p:notesMasterIdLst>
  <p:sldIdLst>
    <p:sldId id="344" r:id="rId2"/>
    <p:sldId id="333" r:id="rId3"/>
    <p:sldId id="343" r:id="rId4"/>
    <p:sldId id="347" r:id="rId5"/>
    <p:sldId id="332" r:id="rId6"/>
    <p:sldId id="304" r:id="rId7"/>
    <p:sldId id="339" r:id="rId8"/>
    <p:sldId id="305" r:id="rId9"/>
    <p:sldId id="341" r:id="rId10"/>
    <p:sldId id="342" r:id="rId11"/>
    <p:sldId id="293" r:id="rId12"/>
    <p:sldId id="275" r:id="rId13"/>
    <p:sldId id="330" r:id="rId14"/>
    <p:sldId id="331" r:id="rId15"/>
    <p:sldId id="263" r:id="rId16"/>
    <p:sldId id="291" r:id="rId17"/>
    <p:sldId id="311" r:id="rId18"/>
    <p:sldId id="338" r:id="rId19"/>
    <p:sldId id="297" r:id="rId20"/>
    <p:sldId id="256" r:id="rId21"/>
    <p:sldId id="262" r:id="rId22"/>
    <p:sldId id="257" r:id="rId23"/>
    <p:sldId id="316" r:id="rId24"/>
    <p:sldId id="264" r:id="rId25"/>
    <p:sldId id="258" r:id="rId26"/>
    <p:sldId id="317" r:id="rId27"/>
    <p:sldId id="265" r:id="rId28"/>
    <p:sldId id="298" r:id="rId29"/>
    <p:sldId id="259" r:id="rId30"/>
    <p:sldId id="345" r:id="rId31"/>
    <p:sldId id="346" r:id="rId32"/>
    <p:sldId id="266" r:id="rId33"/>
    <p:sldId id="260" r:id="rId34"/>
    <p:sldId id="268" r:id="rId35"/>
    <p:sldId id="261" r:id="rId36"/>
    <p:sldId id="269" r:id="rId37"/>
    <p:sldId id="270" r:id="rId38"/>
    <p:sldId id="335" r:id="rId39"/>
    <p:sldId id="329" r:id="rId40"/>
    <p:sldId id="348" r:id="rId41"/>
    <p:sldId id="318" r:id="rId42"/>
    <p:sldId id="326" r:id="rId43"/>
    <p:sldId id="334" r:id="rId44"/>
    <p:sldId id="321" r:id="rId45"/>
    <p:sldId id="309" r:id="rId46"/>
    <p:sldId id="310" r:id="rId47"/>
    <p:sldId id="308" r:id="rId48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B050"/>
    <a:srgbClr val="92D050"/>
    <a:srgbClr val="FFFFFF"/>
    <a:srgbClr val="FFFF00"/>
    <a:srgbClr val="800000"/>
    <a:srgbClr val="003366"/>
    <a:srgbClr val="FFFF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2F3C4FE-8578-4140-AEF9-F5E7EA1C8210}" type="datetimeFigureOut">
              <a:rPr lang="ar-KW" smtClean="0"/>
              <a:t>06/04/1442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11BF571-CD2D-4278-99E0-62772F11D38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565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E0D7D-D713-4445-8522-06440CE40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89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BF571-CD2D-4278-99E0-62772F11D384}" type="slidenum">
              <a:rPr lang="ar-KW" smtClean="0"/>
              <a:t>39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2060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BF571-CD2D-4278-99E0-62772F11D384}" type="slidenum">
              <a:rPr lang="ar-KW" smtClean="0"/>
              <a:t>40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1550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9B2A-7A7A-40CE-B188-98572939ED99}" type="datetimeFigureOut">
              <a:rPr lang="ar-KW" smtClean="0"/>
              <a:pPr/>
              <a:t>06/04/1442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0C8AF-18EA-45CE-B22E-84DE9928AE39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gif"/><Relationship Id="rId7" Type="http://schemas.openxmlformats.org/officeDocument/2006/relationships/image" Target="../media/image27.jpeg"/><Relationship Id="rId12" Type="http://schemas.openxmlformats.org/officeDocument/2006/relationships/image" Target="../media/image3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541CE412-781D-7045-8C9C-47DF67873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5E873D9-2614-1D47-B17A-356640B19647}"/>
              </a:ext>
            </a:extLst>
          </p:cNvPr>
          <p:cNvSpPr txBox="1"/>
          <p:nvPr/>
        </p:nvSpPr>
        <p:spPr>
          <a:xfrm>
            <a:off x="695400" y="620688"/>
            <a:ext cx="10318144" cy="12926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29" tIns="45714" rIns="91429" bIns="45714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7800" b="1" u="sng" spc="50" dirty="0">
                <a:ln w="0"/>
                <a:solidFill>
                  <a:srgbClr val="9F006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0"/>
              </a:rPr>
              <a:t>Science in our life</a:t>
            </a:r>
            <a:endParaRPr lang="ar-KW" sz="7800" b="1" u="sng" spc="50" dirty="0">
              <a:ln w="0"/>
              <a:solidFill>
                <a:srgbClr val="9F006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ED4052B-743A-A048-BE0B-327CA9395C88}"/>
              </a:ext>
            </a:extLst>
          </p:cNvPr>
          <p:cNvSpPr txBox="1"/>
          <p:nvPr/>
        </p:nvSpPr>
        <p:spPr>
          <a:xfrm>
            <a:off x="2927648" y="2060848"/>
            <a:ext cx="6840759" cy="45243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29" tIns="45714" rIns="91429" bIns="45714" numCol="1" spcCol="0" rtlCol="1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Grade 6</a:t>
            </a:r>
          </a:p>
          <a:p>
            <a:pPr algn="ctr"/>
            <a:r>
              <a:rPr lang="en-US" sz="60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Unit: 8</a:t>
            </a:r>
          </a:p>
          <a:p>
            <a:pPr algn="ctr"/>
            <a:r>
              <a:rPr lang="en-US" sz="60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Lesson:2</a:t>
            </a:r>
          </a:p>
          <a:p>
            <a:pPr algn="ctr"/>
            <a:r>
              <a:rPr lang="en-US" sz="54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SB</a:t>
            </a:r>
          </a:p>
          <a:p>
            <a:pPr algn="ctr"/>
            <a:r>
              <a:rPr lang="en-US" sz="54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7719660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60648"/>
            <a:ext cx="4824536" cy="568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Horizontal Scroll 3"/>
          <p:cNvSpPr/>
          <p:nvPr/>
        </p:nvSpPr>
        <p:spPr>
          <a:xfrm>
            <a:off x="263352" y="404664"/>
            <a:ext cx="6912768" cy="518457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/>
              <a:t>How should you behave in the science lab?</a:t>
            </a:r>
          </a:p>
        </p:txBody>
      </p:sp>
    </p:spTree>
    <p:extLst>
      <p:ext uri="{BB962C8B-B14F-4D97-AF65-F5344CB8AC3E}">
        <p14:creationId xmlns:p14="http://schemas.microsoft.com/office/powerpoint/2010/main" val="3617581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-1"/>
            <a:ext cx="5698432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0"/>
            <a:ext cx="660005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104112" y="188640"/>
            <a:ext cx="4680520" cy="216024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softEdge rad="127000"/>
          </a:effectLst>
          <a:scene3d>
            <a:camera prst="obliqueTopLeft"/>
            <a:lightRig rig="threePt" dir="t"/>
          </a:scene3d>
          <a:sp3d/>
        </p:spPr>
        <p:txBody>
          <a:bodyPr vert="horz" lIns="91440" tIns="45720" rIns="91440" bIns="45720" rtlCol="1" anchor="ctr"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page 66</a:t>
            </a:r>
            <a:endParaRPr lang="ar-KW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615482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9376" y="274637"/>
            <a:ext cx="5616625" cy="1317323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9600" b="1" dirty="0">
                <a:latin typeface="Aharoni" pitchFamily="2" charset="-79"/>
                <a:cs typeface="Aharoni" pitchFamily="2" charset="-79"/>
              </a:rPr>
              <a:t>will</a:t>
            </a:r>
            <a:endParaRPr lang="ar-KW" sz="9600" b="1" dirty="0">
              <a:latin typeface="Aharoni" pitchFamily="2" charset="-79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9376" y="1875569"/>
            <a:ext cx="5616624" cy="140028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9600" b="1" dirty="0">
                <a:latin typeface="Aharoni" pitchFamily="2" charset="-79"/>
                <a:ea typeface="+mj-ea"/>
                <a:cs typeface="Aharoni" pitchFamily="2" charset="-79"/>
              </a:rPr>
              <a:t>won’t</a:t>
            </a:r>
            <a:endParaRPr lang="ar-KW" sz="9600" b="1" dirty="0">
              <a:latin typeface="Aharoni" pitchFamily="2" charset="-79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3392" y="3612749"/>
            <a:ext cx="5472608" cy="139959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9600" b="1" dirty="0">
                <a:latin typeface="Aharoni" pitchFamily="2" charset="-79"/>
                <a:ea typeface="+mj-ea"/>
                <a:cs typeface="Aharoni" pitchFamily="2" charset="-79"/>
              </a:rPr>
              <a:t>might</a:t>
            </a:r>
            <a:endParaRPr lang="ar-KW" sz="9600" b="1" dirty="0">
              <a:latin typeface="Aharoni" pitchFamily="2" charset="-79"/>
              <a:ea typeface="+mj-ea"/>
              <a:cs typeface="+mj-cs"/>
            </a:endParaRPr>
          </a:p>
        </p:txBody>
      </p:sp>
      <p:pic>
        <p:nvPicPr>
          <p:cNvPr id="7" name="Picture 6" descr="imagesCA24RFZ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2025" y="404664"/>
            <a:ext cx="1332731" cy="1152128"/>
          </a:xfrm>
          <a:prstGeom prst="rect">
            <a:avLst/>
          </a:prstGeom>
        </p:spPr>
      </p:pic>
      <p:pic>
        <p:nvPicPr>
          <p:cNvPr id="8" name="Picture 7" descr="dpiconsbbm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2224" y="260649"/>
            <a:ext cx="2065412" cy="1288411"/>
          </a:xfrm>
          <a:prstGeom prst="rect">
            <a:avLst/>
          </a:prstGeom>
        </p:spPr>
      </p:pic>
      <p:pic>
        <p:nvPicPr>
          <p:cNvPr id="29700" name="Picture 4" descr="http://bp1.blogger.com/_8BRR4XyR2_U/SJIlckQXMJI/AAAAAAAAAGA/juUvaFgG2Sw/s400/Sad%25252520Fa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2224" y="1875569"/>
            <a:ext cx="1763688" cy="1671095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23392" y="5349234"/>
            <a:ext cx="5472608" cy="134700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9600" b="1" dirty="0">
                <a:latin typeface="Aharoni" pitchFamily="2" charset="-79"/>
                <a:ea typeface="+mj-ea"/>
                <a:cs typeface="Aharoni" pitchFamily="2" charset="-79"/>
              </a:rPr>
              <a:t>could</a:t>
            </a:r>
            <a:endParaRPr lang="ar-KW" sz="9600" b="1" dirty="0">
              <a:latin typeface="Aharoni" pitchFamily="2" charset="-79"/>
              <a:ea typeface="+mj-ea"/>
              <a:cs typeface="+mj-cs"/>
            </a:endParaRPr>
          </a:p>
        </p:txBody>
      </p:sp>
      <p:pic>
        <p:nvPicPr>
          <p:cNvPr id="13" name="Picture 12" descr="scratch-head02-idea-animated-animation-smiley-emoticon-000415-larg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56040" y="3612749"/>
            <a:ext cx="1440160" cy="1656184"/>
          </a:xfrm>
          <a:prstGeom prst="rect">
            <a:avLst/>
          </a:prstGeom>
        </p:spPr>
      </p:pic>
      <p:pic>
        <p:nvPicPr>
          <p:cNvPr id="14" name="Picture 6" descr="http://images.zaazu.com/img/thinking-idea-animated-animation-smiley-emoticon-000339-facebook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1774" y="4896036"/>
            <a:ext cx="2016224" cy="1800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" y="-7641"/>
            <a:ext cx="12192000" cy="6930711"/>
          </a:xfrm>
          <a:prstGeom prst="rect">
            <a:avLst/>
          </a:prstGeom>
        </p:spPr>
      </p:pic>
      <p:pic>
        <p:nvPicPr>
          <p:cNvPr id="4" name="Picture 3" descr="LEGO-Giant-Zo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4172" y="1844824"/>
            <a:ext cx="6905996" cy="501317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91344" y="0"/>
            <a:ext cx="11809312" cy="20608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You are going to the zoo.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What will you see there?</a:t>
            </a:r>
            <a:endParaRPr lang="ar-KW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Arabic Typesetting" pitchFamily="66" charset="-78"/>
            </a:endParaRPr>
          </a:p>
        </p:txBody>
      </p:sp>
      <p:pic>
        <p:nvPicPr>
          <p:cNvPr id="3" name="Picture 2" descr="zo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2060848"/>
            <a:ext cx="3419872" cy="2292102"/>
          </a:xfrm>
          <a:prstGeom prst="rect">
            <a:avLst/>
          </a:prstGeom>
        </p:spPr>
      </p:pic>
      <p:pic>
        <p:nvPicPr>
          <p:cNvPr id="2050" name="Picture 2" descr="http://informaction.org/httpdocs/images/kids/ifa_gifs/monkey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9736" y="5085185"/>
            <a:ext cx="952500" cy="1504951"/>
          </a:xfrm>
          <a:prstGeom prst="rect">
            <a:avLst/>
          </a:prstGeom>
          <a:noFill/>
        </p:spPr>
      </p:pic>
      <p:sp>
        <p:nvSpPr>
          <p:cNvPr id="2052" name="AutoShape 4" descr="http://animationsa2z.com/attachments/Image/monkey/monkey20.gif"/>
          <p:cNvSpPr>
            <a:spLocks noChangeAspect="1" noChangeArrowheads="1"/>
          </p:cNvSpPr>
          <p:nvPr/>
        </p:nvSpPr>
        <p:spPr bwMode="auto">
          <a:xfrm>
            <a:off x="9985376" y="-1143000"/>
            <a:ext cx="2886075" cy="2381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pic>
        <p:nvPicPr>
          <p:cNvPr id="7" name="Picture 6" descr="monkey2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3553" y="4077072"/>
            <a:ext cx="2202507" cy="1817250"/>
          </a:xfrm>
          <a:prstGeom prst="rect">
            <a:avLst/>
          </a:prstGeom>
        </p:spPr>
      </p:pic>
      <p:pic>
        <p:nvPicPr>
          <p:cNvPr id="8" name="Picture 7" descr="monkey1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1916832"/>
            <a:ext cx="118762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20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" y="-7641"/>
            <a:ext cx="12192000" cy="693071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072664" cy="20608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latin typeface="Aharoni" pitchFamily="2" charset="-79"/>
                <a:ea typeface="+mj-ea"/>
                <a:cs typeface="Aharoni" pitchFamily="2" charset="-79"/>
              </a:rPr>
              <a:t>You are visiting your grandmother at the weekend. What might you do there?</a:t>
            </a:r>
            <a:endParaRPr lang="ar-KW" sz="4800" b="1" dirty="0">
              <a:latin typeface="Aharoni" pitchFamily="2" charset="-79"/>
              <a:ea typeface="+mj-ea"/>
              <a:cs typeface="Arabic Typesetting" pitchFamily="66" charset="-78"/>
            </a:endParaRPr>
          </a:p>
        </p:txBody>
      </p:sp>
      <p:pic>
        <p:nvPicPr>
          <p:cNvPr id="3" name="Picture 2" descr="AG4x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988841"/>
            <a:ext cx="5976664" cy="4869160"/>
          </a:xfrm>
          <a:prstGeom prst="rect">
            <a:avLst/>
          </a:prstGeom>
        </p:spPr>
      </p:pic>
      <p:pic>
        <p:nvPicPr>
          <p:cNvPr id="4" name="Picture 3" descr="tb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086744"/>
            <a:ext cx="5735960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86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6979"/>
          </a:xfrm>
        </p:spPr>
        <p:txBody>
          <a:bodyPr>
            <a:no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Give sentences to say what 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will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, 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might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or 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could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you do tomorrow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17" name="Picture 16" descr="animated-stude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8168" y="1156980"/>
            <a:ext cx="1241269" cy="1916832"/>
          </a:xfrm>
          <a:prstGeom prst="rect">
            <a:avLst/>
          </a:prstGeom>
        </p:spPr>
      </p:pic>
      <p:pic>
        <p:nvPicPr>
          <p:cNvPr id="4" name="Content Placeholder 3" descr="DailyRoutine1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62631" y="2473520"/>
            <a:ext cx="4824536" cy="2304256"/>
          </a:xfrm>
        </p:spPr>
      </p:pic>
      <p:pic>
        <p:nvPicPr>
          <p:cNvPr id="7" name="Picture 6" descr="gamebo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1385" y="4941168"/>
            <a:ext cx="2471912" cy="1916832"/>
          </a:xfrm>
          <a:prstGeom prst="rect">
            <a:avLst/>
          </a:prstGeom>
        </p:spPr>
      </p:pic>
      <p:pic>
        <p:nvPicPr>
          <p:cNvPr id="8" name="Picture 7" descr="StudentB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1344" y="1124744"/>
            <a:ext cx="3252192" cy="1152128"/>
          </a:xfrm>
          <a:prstGeom prst="rect">
            <a:avLst/>
          </a:prstGeom>
        </p:spPr>
      </p:pic>
      <p:pic>
        <p:nvPicPr>
          <p:cNvPr id="10" name="Picture 9" descr="compa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4351" y="2492896"/>
            <a:ext cx="2592288" cy="2093401"/>
          </a:xfrm>
          <a:prstGeom prst="rect">
            <a:avLst/>
          </a:prstGeom>
        </p:spPr>
      </p:pic>
      <p:pic>
        <p:nvPicPr>
          <p:cNvPr id="11" name="Picture 10" descr="quran%20read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49437" y="1228988"/>
            <a:ext cx="3257353" cy="2560052"/>
          </a:xfrm>
          <a:prstGeom prst="rect">
            <a:avLst/>
          </a:prstGeom>
        </p:spPr>
      </p:pic>
      <p:pic>
        <p:nvPicPr>
          <p:cNvPr id="12" name="Picture 11" descr="relax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66942" y="5539892"/>
            <a:ext cx="2329730" cy="1297766"/>
          </a:xfrm>
          <a:prstGeom prst="rect">
            <a:avLst/>
          </a:prstGeom>
        </p:spPr>
      </p:pic>
      <p:pic>
        <p:nvPicPr>
          <p:cNvPr id="14" name="Picture 13" descr="Animated_Funny_Fisherman_Catches_Big_Fish-1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69746" y="3933056"/>
            <a:ext cx="3696053" cy="2904602"/>
          </a:xfrm>
          <a:prstGeom prst="rect">
            <a:avLst/>
          </a:prstGeom>
        </p:spPr>
      </p:pic>
      <p:pic>
        <p:nvPicPr>
          <p:cNvPr id="15" name="Picture 14" descr="theat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87688" y="5085184"/>
            <a:ext cx="1944216" cy="1772816"/>
          </a:xfrm>
          <a:prstGeom prst="rect">
            <a:avLst/>
          </a:prstGeom>
        </p:spPr>
      </p:pic>
      <p:pic>
        <p:nvPicPr>
          <p:cNvPr id="18" name="Picture 17" descr="1788950ny335lgi4a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63952" y="5013177"/>
            <a:ext cx="1102990" cy="184482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1" y="274638"/>
            <a:ext cx="45720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9600" dirty="0">
                <a:latin typeface="Aharoni" pitchFamily="2" charset="-79"/>
                <a:cs typeface="Aharoni" pitchFamily="2" charset="-79"/>
              </a:rPr>
              <a:t>will</a:t>
            </a:r>
            <a:endParaRPr lang="ar-KW" sz="9600" dirty="0">
              <a:latin typeface="Aharoni" pitchFamily="2" charset="-79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17975" y="3616132"/>
            <a:ext cx="457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9600" dirty="0">
                <a:latin typeface="Aharoni" pitchFamily="2" charset="-79"/>
                <a:ea typeface="+mj-ea"/>
                <a:cs typeface="Aharoni" pitchFamily="2" charset="-79"/>
              </a:rPr>
              <a:t>won’t</a:t>
            </a:r>
            <a:endParaRPr lang="ar-KW" sz="9600" dirty="0">
              <a:latin typeface="Aharoni" pitchFamily="2" charset="-79"/>
              <a:ea typeface="+mj-ea"/>
              <a:cs typeface="+mj-cs"/>
            </a:endParaRPr>
          </a:p>
        </p:txBody>
      </p:sp>
      <p:pic>
        <p:nvPicPr>
          <p:cNvPr id="7" name="Picture 6" descr="imagesCA24RFZ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2025" y="404664"/>
            <a:ext cx="1332731" cy="1152128"/>
          </a:xfrm>
          <a:prstGeom prst="rect">
            <a:avLst/>
          </a:prstGeom>
        </p:spPr>
      </p:pic>
      <p:pic>
        <p:nvPicPr>
          <p:cNvPr id="8" name="Picture 7" descr="dpiconsbbm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2224" y="260649"/>
            <a:ext cx="2065412" cy="1288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700" name="Picture 4" descr="http://bp1.blogger.com/_8BRR4XyR2_U/SJIlckQXMJI/AAAAAAAAAGA/juUvaFgG2Sw/s400/Sad%25252520Fa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78102" y="5024899"/>
            <a:ext cx="1907704" cy="18075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1772816"/>
          </a:xfrm>
          <a:prstGeom prst="rect">
            <a:avLst/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 </a:t>
            </a:r>
            <a:r>
              <a:rPr lang="en-US" sz="6600" b="1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will</a:t>
            </a:r>
            <a:r>
              <a: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go home after school</a:t>
            </a:r>
            <a:r>
              <a:rPr lang="en-US" sz="6000" b="1" dirty="0">
                <a:solidFill>
                  <a:schemeClr val="bg1"/>
                </a:solidFill>
              </a:rPr>
              <a:t>.</a:t>
            </a:r>
            <a:endParaRPr lang="ar-KW" sz="6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025" y="3251528"/>
            <a:ext cx="12192000" cy="1872208"/>
          </a:xfrm>
          <a:prstGeom prst="rect">
            <a:avLst/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 </a:t>
            </a:r>
            <a:r>
              <a:rPr lang="en-US" sz="7200" b="1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won’t</a:t>
            </a:r>
            <a:r>
              <a:rPr lang="en-US" sz="72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eat in the class</a:t>
            </a:r>
            <a:r>
              <a:rPr lang="en-US" sz="6600" b="1" dirty="0">
                <a:solidFill>
                  <a:schemeClr val="bg1"/>
                </a:solidFill>
              </a:rPr>
              <a:t>.</a:t>
            </a:r>
            <a:endParaRPr lang="ar-KW" sz="6600" b="1" dirty="0">
              <a:solidFill>
                <a:schemeClr val="bg1"/>
              </a:solidFill>
            </a:endParaRPr>
          </a:p>
        </p:txBody>
      </p:sp>
      <p:pic>
        <p:nvPicPr>
          <p:cNvPr id="11" name="Picture 6" descr="imagesCA24RFZ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2384" y="1802338"/>
            <a:ext cx="1558449" cy="134725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320" y="4861157"/>
            <a:ext cx="457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9600" dirty="0">
                <a:latin typeface="Aharoni" pitchFamily="2" charset="-79"/>
                <a:ea typeface="+mj-ea"/>
                <a:cs typeface="Aharoni" pitchFamily="2" charset="-79"/>
              </a:rPr>
              <a:t>could</a:t>
            </a:r>
            <a:endParaRPr lang="ar-KW" sz="9600" dirty="0">
              <a:latin typeface="Aharoni" pitchFamily="2" charset="-79"/>
              <a:ea typeface="+mj-ea"/>
              <a:cs typeface="+mj-cs"/>
            </a:endParaRPr>
          </a:p>
        </p:txBody>
      </p:sp>
      <p:pic>
        <p:nvPicPr>
          <p:cNvPr id="4" name="Picture 3" descr="scratch-head02-idea-animated-animation-smiley-emoticon-000415-lar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8048" y="4604565"/>
            <a:ext cx="1440160" cy="165618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47462" y="4777430"/>
            <a:ext cx="457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9600" dirty="0" err="1">
                <a:latin typeface="Aharoni" pitchFamily="2" charset="-79"/>
                <a:ea typeface="+mj-ea"/>
                <a:cs typeface="Aharoni" pitchFamily="2" charset="-79"/>
              </a:rPr>
              <a:t>coulld</a:t>
            </a:r>
            <a:endParaRPr lang="ar-KW" sz="9600" dirty="0">
              <a:latin typeface="Aharoni" pitchFamily="2" charset="-79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 descr="http://images.zaazu.com/img/thinking-idea-animated-animation-smiley-emoticon-000339-faceboo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6718" y="5301208"/>
            <a:ext cx="1728192" cy="154303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149015" y="3643899"/>
            <a:ext cx="12360696" cy="1657309"/>
          </a:xfrm>
          <a:prstGeom prst="rect">
            <a:avLst/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It </a:t>
            </a:r>
            <a:r>
              <a:rPr lang="en-US" sz="6600" b="1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could</a:t>
            </a:r>
            <a:r>
              <a: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rain later</a:t>
            </a:r>
            <a:r>
              <a:rPr lang="en-US" sz="6000" b="1" dirty="0">
                <a:solidFill>
                  <a:schemeClr val="bg1"/>
                </a:solidFill>
              </a:rPr>
              <a:t>.</a:t>
            </a:r>
            <a:endParaRPr lang="ar-KW" sz="6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scratch-head02-idea-animated-animation-smiley-emoticon-000415-lar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408" y="1891156"/>
            <a:ext cx="1440160" cy="1656184"/>
          </a:xfrm>
          <a:prstGeom prst="rect">
            <a:avLst/>
          </a:prstGeom>
        </p:spPr>
      </p:pic>
      <p:pic>
        <p:nvPicPr>
          <p:cNvPr id="8" name="Picture 6" descr="http://images.zaazu.com/img/thinking-idea-animated-animation-smiley-emoticon-000339-faceboo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0256" y="1958985"/>
            <a:ext cx="1728192" cy="1543029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9197"/>
            <a:ext cx="12192000" cy="1744065"/>
          </a:xfrm>
          <a:prstGeom prst="rect">
            <a:avLst/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 </a:t>
            </a:r>
            <a:r>
              <a:rPr lang="en-US" sz="6600" b="1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might </a:t>
            </a:r>
            <a:r>
              <a: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see my cousin soon</a:t>
            </a:r>
            <a:r>
              <a:rPr lang="en-US" sz="6000" b="1" dirty="0">
                <a:solidFill>
                  <a:schemeClr val="bg1"/>
                </a:solidFill>
              </a:rPr>
              <a:t>.</a:t>
            </a:r>
            <a:endParaRPr lang="ar-KW" sz="6000" b="1" dirty="0">
              <a:solidFill>
                <a:schemeClr val="bg1"/>
              </a:solidFill>
            </a:endParaRPr>
          </a:p>
        </p:txBody>
      </p:sp>
      <p:pic>
        <p:nvPicPr>
          <p:cNvPr id="12" name="Picture 6" descr="scratch-head02-idea-animated-animation-smiley-emoticon-000415-lar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4096" y="5221013"/>
            <a:ext cx="144016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64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38145" t="38462"/>
          <a:stretch/>
        </p:blipFill>
        <p:spPr>
          <a:xfrm>
            <a:off x="0" y="188640"/>
            <a:ext cx="12192000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799856" y="-5680"/>
            <a:ext cx="7392144" cy="16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Rectangle 3"/>
          <p:cNvSpPr/>
          <p:nvPr/>
        </p:nvSpPr>
        <p:spPr>
          <a:xfrm>
            <a:off x="1415480" y="1988840"/>
            <a:ext cx="720080" cy="77038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Rectangle 4"/>
          <p:cNvSpPr/>
          <p:nvPr/>
        </p:nvSpPr>
        <p:spPr>
          <a:xfrm>
            <a:off x="1417295" y="3284984"/>
            <a:ext cx="1150313" cy="914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Rectangle 5"/>
          <p:cNvSpPr/>
          <p:nvPr/>
        </p:nvSpPr>
        <p:spPr>
          <a:xfrm>
            <a:off x="1415480" y="4957410"/>
            <a:ext cx="1152128" cy="914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/>
          <p:cNvSpPr/>
          <p:nvPr/>
        </p:nvSpPr>
        <p:spPr>
          <a:xfrm>
            <a:off x="3503712" y="4957410"/>
            <a:ext cx="1152128" cy="914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81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404664"/>
            <a:ext cx="12192000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3235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0"/>
          <a:stretch/>
        </p:blipFill>
        <p:spPr>
          <a:xfrm>
            <a:off x="0" y="19871"/>
            <a:ext cx="12192000" cy="683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3300371" y="277761"/>
            <a:ext cx="5625519" cy="914400"/>
          </a:xfrm>
          <a:prstGeom prst="snip2DiagRect">
            <a:avLst>
              <a:gd name="adj1" fmla="val 4839"/>
              <a:gd name="adj2" fmla="val 1666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andara" panose="020E0502030303020204" pitchFamily="34" charset="0"/>
                <a:ea typeface="Adobe Gothic Std B" panose="020B0800000000000000" pitchFamily="34" charset="-128"/>
                <a:cs typeface="Aparajita" panose="020B0604020202020204" pitchFamily="34" charset="0"/>
              </a:rPr>
              <a:t>get up / 7 o’clock</a:t>
            </a:r>
            <a:endParaRPr lang="ar-KW" sz="5400" b="1" dirty="0">
              <a:ln w="6350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andara" panose="020E0502030303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31950" y="0"/>
            <a:ext cx="10560050" cy="14700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 will get up at 7 o’clock.</a:t>
            </a:r>
            <a:endParaRPr lang="ar-KW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 descr="thumb_COLOURBOX22926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2144" y="3501008"/>
            <a:ext cx="4799856" cy="3356992"/>
          </a:xfrm>
          <a:prstGeom prst="rect">
            <a:avLst/>
          </a:prstGeom>
        </p:spPr>
      </p:pic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90650"/>
            <a:ext cx="6888088" cy="5467350"/>
          </a:xfrm>
          <a:prstGeom prst="rect">
            <a:avLst/>
          </a:prstGeom>
        </p:spPr>
      </p:pic>
      <p:pic>
        <p:nvPicPr>
          <p:cNvPr id="6" name="Picture 5" descr="gg44867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42400" y="1196752"/>
            <a:ext cx="2094160" cy="230425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a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890ac591c5f7e730bebd5bd802d50493_1M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999656" y="1916114"/>
            <a:ext cx="7668344" cy="4941887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0" y="1"/>
            <a:ext cx="10332640" cy="147002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rPr>
              <a:t>I won’t get up at 7 o’clock.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" name="Picture 5" descr="stock-photo-537295-isolated-retro-alarm-clock-at-6-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3513" y="1700808"/>
            <a:ext cx="2219371" cy="238237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10548664" cy="14700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might get up at 7 o’clock.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9" name="Picture 8" descr="istockphoto_4591901-clock-serie-7-o-clock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3432" y="1412776"/>
            <a:ext cx="3168352" cy="1944216"/>
          </a:xfrm>
          <a:prstGeom prst="rect">
            <a:avLst/>
          </a:prstGeom>
        </p:spPr>
      </p:pic>
      <p:pic>
        <p:nvPicPr>
          <p:cNvPr id="10" name="Picture 9" descr="stock-photo-4591941-clock-serie-8-o-clock[1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1424" y="3356992"/>
            <a:ext cx="3114680" cy="2016224"/>
          </a:xfrm>
          <a:prstGeom prst="rect">
            <a:avLst/>
          </a:prstGeom>
        </p:spPr>
      </p:pic>
      <p:pic>
        <p:nvPicPr>
          <p:cNvPr id="8" name="Picture 7" descr="d0708ab470bdafd5d4bf53e62c6e9840_1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5720" y="1772816"/>
            <a:ext cx="7416824" cy="508518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a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 descr="school-bus-stop-color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68008" y="1772816"/>
            <a:ext cx="4114800" cy="4515966"/>
          </a:xfrm>
        </p:spPr>
      </p:pic>
      <p:pic>
        <p:nvPicPr>
          <p:cNvPr id="5" name="Picture 4" descr="boy-go-to-school-free-clipa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5521" y="1916833"/>
            <a:ext cx="3818471" cy="4608565"/>
          </a:xfrm>
          <a:prstGeom prst="rect">
            <a:avLst/>
          </a:prstGeom>
        </p:spPr>
      </p:pic>
      <p:sp>
        <p:nvSpPr>
          <p:cNvPr id="15" name="Snip Diagonal Corner Rectangle 14"/>
          <p:cNvSpPr/>
          <p:nvPr/>
        </p:nvSpPr>
        <p:spPr>
          <a:xfrm>
            <a:off x="3431704" y="251619"/>
            <a:ext cx="5625519" cy="914400"/>
          </a:xfrm>
          <a:prstGeom prst="snip2DiagRect">
            <a:avLst>
              <a:gd name="adj1" fmla="val 4839"/>
              <a:gd name="adj2" fmla="val 1666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andara" panose="020E0502030303020204" pitchFamily="34" charset="0"/>
                <a:ea typeface="Adobe Gothic Std B" panose="020B0800000000000000" pitchFamily="34" charset="-128"/>
                <a:cs typeface="Aparajita" panose="020B0604020202020204" pitchFamily="34" charset="0"/>
              </a:rPr>
              <a:t>go/ school</a:t>
            </a:r>
            <a:endParaRPr lang="ar-KW" sz="5400" b="1" dirty="0">
              <a:ln w="6350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andara" panose="020E0502030303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10416479" cy="141763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 will go to school tomorrow.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b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300_1085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1984" y="1484784"/>
            <a:ext cx="5976664" cy="2592288"/>
          </a:xfrm>
          <a:prstGeom prst="rect">
            <a:avLst/>
          </a:prstGeom>
        </p:spPr>
      </p:pic>
      <p:pic>
        <p:nvPicPr>
          <p:cNvPr id="5" name="Picture 4" descr="1881644162_5d2f4091d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1984" y="4077072"/>
            <a:ext cx="5976664" cy="2780928"/>
          </a:xfrm>
          <a:prstGeom prst="rect">
            <a:avLst/>
          </a:prstGeom>
        </p:spPr>
      </p:pic>
      <p:pic>
        <p:nvPicPr>
          <p:cNvPr id="6" name="Picture 5" descr="2039193393_34179202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344" y="1484784"/>
            <a:ext cx="5688632" cy="2592288"/>
          </a:xfrm>
          <a:prstGeom prst="rect">
            <a:avLst/>
          </a:prstGeom>
        </p:spPr>
      </p:pic>
      <p:pic>
        <p:nvPicPr>
          <p:cNvPr id="7" name="Picture 6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1344" y="4077072"/>
            <a:ext cx="5688632" cy="278092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7368" y="0"/>
            <a:ext cx="11521279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won’t go to school tomorrow.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b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99753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0" y="0"/>
            <a:ext cx="10764688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might go to school tomorrow.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6" name="Picture 5" descr="sick_in_b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00808"/>
            <a:ext cx="12192000" cy="515719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b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nip Diagonal Corner Rectangle 9"/>
          <p:cNvSpPr/>
          <p:nvPr/>
        </p:nvSpPr>
        <p:spPr>
          <a:xfrm>
            <a:off x="2856656" y="119863"/>
            <a:ext cx="7488832" cy="914400"/>
          </a:xfrm>
          <a:prstGeom prst="snip2DiagRect">
            <a:avLst>
              <a:gd name="adj1" fmla="val 4839"/>
              <a:gd name="adj2" fmla="val 1666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andara" panose="020E0502030303020204" pitchFamily="34" charset="0"/>
                <a:ea typeface="Adobe Gothic Std B" panose="020B0800000000000000" pitchFamily="34" charset="-128"/>
                <a:cs typeface="Aparajita" panose="020B0604020202020204" pitchFamily="34" charset="0"/>
              </a:rPr>
              <a:t>eat olives/ breakfast</a:t>
            </a:r>
            <a:endParaRPr lang="ar-KW" sz="5400" b="1" dirty="0">
              <a:ln w="6350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andara" panose="020E0502030303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89648" y="0"/>
            <a:ext cx="10476656" cy="126876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will eat olives for breakfast.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c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  <p:pic>
        <p:nvPicPr>
          <p:cNvPr id="2050" name="Picture 2" descr="51 olive Oil In Bowl PNG cliparts for free download | UI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268761"/>
            <a:ext cx="5616624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b65d1a562bbae4da20067703089ae65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484784"/>
            <a:ext cx="9144000" cy="53732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88641"/>
            <a:ext cx="12192000" cy="108012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might eat olives for breakfast.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4" name="Picture 3" descr="0134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6201" y="4913784"/>
            <a:ext cx="2466231" cy="1944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191344" y="116632"/>
            <a:ext cx="1080120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c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3332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524000" y="1"/>
            <a:ext cx="10404648" cy="147002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won’t eat olives for breakfast.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c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2357437"/>
            <a:ext cx="6768752" cy="38798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4680" y="836712"/>
            <a:ext cx="12192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2441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3138089" y="134430"/>
            <a:ext cx="6419878" cy="914400"/>
          </a:xfrm>
          <a:prstGeom prst="snip2DiagRect">
            <a:avLst>
              <a:gd name="adj1" fmla="val 4839"/>
              <a:gd name="adj2" fmla="val 1666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andara" panose="020E0502030303020204" pitchFamily="34" charset="0"/>
                <a:ea typeface="Adobe Gothic Std B" panose="020B0800000000000000" pitchFamily="34" charset="-128"/>
                <a:cs typeface="Aparajita" panose="020B0604020202020204" pitchFamily="34" charset="0"/>
              </a:rPr>
              <a:t>talk/ friend</a:t>
            </a:r>
            <a:endParaRPr lang="ar-KW" sz="5400" b="1" dirty="0">
              <a:ln w="6350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andara" panose="020E0502030303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d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  <p:pic>
        <p:nvPicPr>
          <p:cNvPr id="3074" name="Picture 2" descr="Talk To Friends 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3"/>
          <a:stretch/>
        </p:blipFill>
        <p:spPr bwMode="auto">
          <a:xfrm>
            <a:off x="3431704" y="1484784"/>
            <a:ext cx="5904656" cy="42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2212" t="20194" r="14516" b="5437"/>
          <a:stretch/>
        </p:blipFill>
        <p:spPr bwMode="auto">
          <a:xfrm>
            <a:off x="407368" y="233644"/>
            <a:ext cx="6768752" cy="583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7-Point Star 2"/>
          <p:cNvSpPr/>
          <p:nvPr/>
        </p:nvSpPr>
        <p:spPr>
          <a:xfrm>
            <a:off x="7752184" y="836712"/>
            <a:ext cx="4104456" cy="3672408"/>
          </a:xfrm>
          <a:prstGeom prst="star7">
            <a:avLst>
              <a:gd name="adj" fmla="val 30062"/>
              <a:gd name="hf" fmla="val 102572"/>
              <a:gd name="vf" fmla="val 10521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Revising some regular and irregular verbs using the past simple</a:t>
            </a:r>
            <a:endParaRPr lang="ar-KW" sz="2000" b="1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683732" y="1484784"/>
            <a:ext cx="122413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played</a:t>
            </a:r>
            <a:endParaRPr lang="ar-KW" dirty="0"/>
          </a:p>
        </p:txBody>
      </p:sp>
      <p:sp>
        <p:nvSpPr>
          <p:cNvPr id="5" name="Rectangle 4"/>
          <p:cNvSpPr/>
          <p:nvPr/>
        </p:nvSpPr>
        <p:spPr>
          <a:xfrm>
            <a:off x="5591943" y="1556792"/>
            <a:ext cx="1301413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swam</a:t>
            </a:r>
            <a:endParaRPr lang="ar-KW" dirty="0"/>
          </a:p>
        </p:txBody>
      </p:sp>
      <p:sp>
        <p:nvSpPr>
          <p:cNvPr id="6" name="Rounded Rectangle 5"/>
          <p:cNvSpPr/>
          <p:nvPr/>
        </p:nvSpPr>
        <p:spPr>
          <a:xfrm>
            <a:off x="3791744" y="1909311"/>
            <a:ext cx="111612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visited</a:t>
            </a:r>
            <a:endParaRPr lang="ar-KW" dirty="0"/>
          </a:p>
        </p:txBody>
      </p:sp>
      <p:sp>
        <p:nvSpPr>
          <p:cNvPr id="7" name="Rounded Rectangle 6"/>
          <p:cNvSpPr/>
          <p:nvPr/>
        </p:nvSpPr>
        <p:spPr>
          <a:xfrm>
            <a:off x="5591943" y="1854834"/>
            <a:ext cx="1301413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ate</a:t>
            </a:r>
            <a:endParaRPr lang="ar-KW" dirty="0"/>
          </a:p>
        </p:txBody>
      </p:sp>
      <p:sp>
        <p:nvSpPr>
          <p:cNvPr id="8" name="Rounded Rectangle 7"/>
          <p:cNvSpPr/>
          <p:nvPr/>
        </p:nvSpPr>
        <p:spPr>
          <a:xfrm>
            <a:off x="5669221" y="2269351"/>
            <a:ext cx="1224136" cy="295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wrote</a:t>
            </a:r>
            <a:endParaRPr lang="ar-KW" dirty="0"/>
          </a:p>
        </p:txBody>
      </p:sp>
      <p:sp>
        <p:nvSpPr>
          <p:cNvPr id="9" name="Rounded Rectangle 8"/>
          <p:cNvSpPr/>
          <p:nvPr/>
        </p:nvSpPr>
        <p:spPr>
          <a:xfrm>
            <a:off x="5663952" y="2564903"/>
            <a:ext cx="1224136" cy="432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sang</a:t>
            </a:r>
            <a:endParaRPr lang="ar-KW" dirty="0"/>
          </a:p>
        </p:txBody>
      </p:sp>
      <p:sp>
        <p:nvSpPr>
          <p:cNvPr id="11" name="Rounded Rectangle 10"/>
          <p:cNvSpPr/>
          <p:nvPr/>
        </p:nvSpPr>
        <p:spPr>
          <a:xfrm>
            <a:off x="5669221" y="2996952"/>
            <a:ext cx="1218867" cy="306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saw</a:t>
            </a:r>
            <a:endParaRPr lang="ar-KW" dirty="0"/>
          </a:p>
        </p:txBody>
      </p:sp>
      <p:sp>
        <p:nvSpPr>
          <p:cNvPr id="12" name="Rounded Rectangle 11"/>
          <p:cNvSpPr/>
          <p:nvPr/>
        </p:nvSpPr>
        <p:spPr>
          <a:xfrm>
            <a:off x="5741229" y="3362331"/>
            <a:ext cx="115212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went</a:t>
            </a:r>
            <a:endParaRPr lang="ar-KW" dirty="0"/>
          </a:p>
        </p:txBody>
      </p:sp>
      <p:sp>
        <p:nvSpPr>
          <p:cNvPr id="14" name="Rectangle 13"/>
          <p:cNvSpPr/>
          <p:nvPr/>
        </p:nvSpPr>
        <p:spPr>
          <a:xfrm>
            <a:off x="3863752" y="2269351"/>
            <a:ext cx="1044116" cy="295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tidied</a:t>
            </a:r>
            <a:endParaRPr lang="ar-KW" dirty="0"/>
          </a:p>
        </p:txBody>
      </p:sp>
      <p:sp>
        <p:nvSpPr>
          <p:cNvPr id="15" name="Rounded Rectangle 14"/>
          <p:cNvSpPr/>
          <p:nvPr/>
        </p:nvSpPr>
        <p:spPr>
          <a:xfrm>
            <a:off x="3898454" y="2564903"/>
            <a:ext cx="1009413" cy="331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talked</a:t>
            </a:r>
            <a:endParaRPr lang="ar-KW" dirty="0"/>
          </a:p>
        </p:txBody>
      </p:sp>
      <p:sp>
        <p:nvSpPr>
          <p:cNvPr id="16" name="Rounded Rectangle 15"/>
          <p:cNvSpPr/>
          <p:nvPr/>
        </p:nvSpPr>
        <p:spPr>
          <a:xfrm>
            <a:off x="3863752" y="2996952"/>
            <a:ext cx="1044116" cy="3653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lived</a:t>
            </a:r>
            <a:endParaRPr lang="ar-KW" dirty="0"/>
          </a:p>
        </p:txBody>
      </p:sp>
      <p:sp>
        <p:nvSpPr>
          <p:cNvPr id="17" name="Rounded Rectangle 16"/>
          <p:cNvSpPr/>
          <p:nvPr/>
        </p:nvSpPr>
        <p:spPr>
          <a:xfrm>
            <a:off x="3863752" y="3406396"/>
            <a:ext cx="1055815" cy="307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returned</a:t>
            </a:r>
            <a:endParaRPr lang="ar-KW" dirty="0"/>
          </a:p>
        </p:txBody>
      </p:sp>
      <p:sp>
        <p:nvSpPr>
          <p:cNvPr id="18" name="Rounded Rectangle 17"/>
          <p:cNvSpPr/>
          <p:nvPr/>
        </p:nvSpPr>
        <p:spPr>
          <a:xfrm>
            <a:off x="3898454" y="3722371"/>
            <a:ext cx="1009414" cy="2826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watched</a:t>
            </a:r>
            <a:endParaRPr lang="ar-KW" dirty="0"/>
          </a:p>
        </p:txBody>
      </p:sp>
      <p:sp>
        <p:nvSpPr>
          <p:cNvPr id="19" name="Rounded Rectangle 18"/>
          <p:cNvSpPr/>
          <p:nvPr/>
        </p:nvSpPr>
        <p:spPr>
          <a:xfrm>
            <a:off x="5669222" y="3714067"/>
            <a:ext cx="1218866" cy="29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read</a:t>
            </a:r>
            <a:endParaRPr lang="ar-KW" dirty="0"/>
          </a:p>
        </p:txBody>
      </p:sp>
      <p:sp>
        <p:nvSpPr>
          <p:cNvPr id="20" name="Rounded Rectangle 19"/>
          <p:cNvSpPr/>
          <p:nvPr/>
        </p:nvSpPr>
        <p:spPr>
          <a:xfrm>
            <a:off x="3791743" y="4077072"/>
            <a:ext cx="1116123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travelled</a:t>
            </a:r>
            <a:endParaRPr lang="ar-KW" dirty="0"/>
          </a:p>
        </p:txBody>
      </p:sp>
      <p:sp>
        <p:nvSpPr>
          <p:cNvPr id="21" name="Rounded Rectangle 20"/>
          <p:cNvSpPr/>
          <p:nvPr/>
        </p:nvSpPr>
        <p:spPr>
          <a:xfrm>
            <a:off x="5669222" y="4077072"/>
            <a:ext cx="121886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rode</a:t>
            </a:r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550104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54121" y="138261"/>
            <a:ext cx="9144000" cy="106536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will talk to my friend.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5" name="AutoShape 2" descr="Friends clip art pal clipart of black and white grown women ...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1412776"/>
            <a:ext cx="66247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d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72477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71464" y="116632"/>
            <a:ext cx="9144000" cy="111879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might talk with my friend.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2050" name="Picture 2" descr="Lonely Person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2"/>
          <a:stretch/>
        </p:blipFill>
        <p:spPr bwMode="auto">
          <a:xfrm>
            <a:off x="3126971" y="1200686"/>
            <a:ext cx="5904656" cy="41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d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3710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1"/>
            <a:ext cx="9144000" cy="147002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won’t talk to my friend.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d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8621"/>
          <a:stretch/>
        </p:blipFill>
        <p:spPr>
          <a:xfrm>
            <a:off x="3143672" y="1340769"/>
            <a:ext cx="7056784" cy="381642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7"/>
            <a:ext cx="12192000" cy="6858000"/>
          </a:xfrm>
          <a:prstGeom prst="rect">
            <a:avLst/>
          </a:prstGeom>
        </p:spPr>
      </p:pic>
      <p:sp>
        <p:nvSpPr>
          <p:cNvPr id="9" name="Snip Diagonal Corner Rectangle 8"/>
          <p:cNvSpPr/>
          <p:nvPr/>
        </p:nvSpPr>
        <p:spPr>
          <a:xfrm>
            <a:off x="2856656" y="119863"/>
            <a:ext cx="7488832" cy="914400"/>
          </a:xfrm>
          <a:prstGeom prst="snip2DiagRect">
            <a:avLst>
              <a:gd name="adj1" fmla="val 4839"/>
              <a:gd name="adj2" fmla="val 1666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andara" panose="020E0502030303020204" pitchFamily="34" charset="0"/>
                <a:ea typeface="Adobe Gothic Std B" panose="020B0800000000000000" pitchFamily="34" charset="-128"/>
                <a:cs typeface="Aparajita" panose="020B0604020202020204" pitchFamily="34" charset="0"/>
              </a:rPr>
              <a:t>play/ tennis</a:t>
            </a:r>
            <a:endParaRPr lang="ar-KW" sz="5400" b="1" dirty="0">
              <a:ln w="6350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andara" panose="020E0502030303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15344" y="-57249"/>
            <a:ext cx="10260632" cy="142540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will play tennis tomorrow.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e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03512" y="-24048"/>
            <a:ext cx="10260632" cy="147002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might play tennis tomorrow.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1026" name="Picture 2" descr="Free Tennis Cliparts, Download Free Clip Art, Free Clip Art o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126178"/>
            <a:ext cx="48291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0" y="1"/>
            <a:ext cx="10260632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won’t play tennis tomorrow.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5" name="Picture 4" descr="Travel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196752"/>
            <a:ext cx="9144000" cy="5661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Oval 6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e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77"/>
            <a:ext cx="12414499" cy="6858000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2856656" y="119863"/>
            <a:ext cx="7488832" cy="914400"/>
          </a:xfrm>
          <a:prstGeom prst="snip2DiagRect">
            <a:avLst>
              <a:gd name="adj1" fmla="val 4839"/>
              <a:gd name="adj2" fmla="val 1666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andara" panose="020E0502030303020204" pitchFamily="34" charset="0"/>
                <a:ea typeface="Adobe Gothic Std B" panose="020B0800000000000000" pitchFamily="34" charset="-128"/>
                <a:cs typeface="Aparajita" panose="020B0604020202020204" pitchFamily="34" charset="0"/>
              </a:rPr>
              <a:t>get/ surprise</a:t>
            </a:r>
            <a:endParaRPr lang="ar-KW" sz="5400" b="1" dirty="0">
              <a:ln w="6350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andara" panose="020E0502030303020204" pitchFamily="34" charset="0"/>
              <a:ea typeface="Adobe Gothic Std B" panose="020B0800000000000000" pitchFamily="34" charset="-128"/>
            </a:endParaRPr>
          </a:p>
        </p:txBody>
      </p:sp>
      <p:pic>
        <p:nvPicPr>
          <p:cNvPr id="4" name="Content Placeholder 3" descr="428597_10150700773063385_305588948384_11127966_42374985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600056" y="1916832"/>
            <a:ext cx="5256584" cy="4608512"/>
          </a:xfrm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1703512" y="0"/>
            <a:ext cx="10153128" cy="141763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 will get a surprise tomorrow.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f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5555"/>
          <a:stretch/>
        </p:blipFill>
        <p:spPr>
          <a:xfrm>
            <a:off x="1127448" y="1844824"/>
            <a:ext cx="4608512" cy="367240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 descr="animated_gif_clipart_birthday_119.gif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691064" y="1700214"/>
            <a:ext cx="7500936" cy="5157787"/>
          </a:xfrm>
        </p:spPr>
      </p:pic>
      <p:pic>
        <p:nvPicPr>
          <p:cNvPr id="5" name="Picture 4" descr="Surprise-Gift-animated-animation-pop-smiley-emoticon-000334-larg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3472" y="1052736"/>
            <a:ext cx="2731368" cy="194421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0" y="116632"/>
            <a:ext cx="10668000" cy="130100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might get a surprise tomorrow.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1026" name="Picture 2" descr="http://triangulations.files.wordpress.com/2011/10/thinking_too_mu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2852936"/>
            <a:ext cx="3131840" cy="4005064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f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524000" y="0"/>
            <a:ext cx="10668000" cy="19168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I won’t get a surprise tomorrow.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5" name="Picture 4" descr="kidshw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7648" y="2636912"/>
            <a:ext cx="7056784" cy="30917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1344" y="116632"/>
            <a:ext cx="1332656" cy="1009546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f</a:t>
            </a:r>
            <a:endParaRPr lang="ar-KW" sz="8000" b="1" dirty="0">
              <a:solidFill>
                <a:srgbClr val="C00000"/>
              </a:solidFill>
              <a:latin typeface="Aharoni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age.jimcdn.com/app/cms/image/transf/none/path/s41a6ec130deab2f4/image/ib100bb1a9372cc1d/version/1474105819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48680"/>
            <a:ext cx="9433048" cy="5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7581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456" y="1916832"/>
            <a:ext cx="1029714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/>
              <a:t>Grammar</a:t>
            </a:r>
          </a:p>
          <a:p>
            <a:pPr algn="l"/>
            <a:r>
              <a:rPr lang="en-US" sz="2400" b="1" u="sng" dirty="0"/>
              <a:t>Choose the correct answer</a:t>
            </a:r>
          </a:p>
          <a:p>
            <a:pPr algn="l"/>
            <a:r>
              <a:rPr lang="en-US" sz="3200" dirty="0"/>
              <a:t>Tomorrow, we </a:t>
            </a:r>
            <a:r>
              <a:rPr lang="en-US" sz="3200" b="1" i="1" dirty="0"/>
              <a:t>( will – could – might)  travel </a:t>
            </a:r>
            <a:r>
              <a:rPr lang="en-US" sz="3200" dirty="0"/>
              <a:t>to Bahrain with my father on business. We </a:t>
            </a:r>
            <a:r>
              <a:rPr lang="en-US" sz="3200" b="1" i="1" dirty="0"/>
              <a:t>( couldn't – won't – might  ) </a:t>
            </a:r>
            <a:r>
              <a:rPr lang="en-US" sz="3200" dirty="0"/>
              <a:t>go by car because my father can't drive for long distances. My mother </a:t>
            </a:r>
            <a:r>
              <a:rPr lang="en-US" sz="3200" b="1" i="1" dirty="0"/>
              <a:t>( might – will - could ) </a:t>
            </a:r>
            <a:r>
              <a:rPr lang="en-US" sz="3200" dirty="0"/>
              <a:t>visit her old friend whom she missed so much. My father </a:t>
            </a:r>
            <a:r>
              <a:rPr lang="en-US" sz="3200" b="1" i="1" dirty="0"/>
              <a:t>( could – might – will ) </a:t>
            </a:r>
            <a:r>
              <a:rPr lang="en-US" sz="3200" dirty="0"/>
              <a:t>take us in a tour in the place as he is really busy</a:t>
            </a:r>
            <a:r>
              <a:rPr lang="en-US" sz="2400" dirty="0"/>
              <a:t>.</a:t>
            </a:r>
            <a:endParaRPr lang="ar-KW" sz="2400" dirty="0"/>
          </a:p>
        </p:txBody>
      </p:sp>
      <p:sp>
        <p:nvSpPr>
          <p:cNvPr id="3" name="Cloud 2"/>
          <p:cNvSpPr/>
          <p:nvPr/>
        </p:nvSpPr>
        <p:spPr>
          <a:xfrm>
            <a:off x="4223792" y="260648"/>
            <a:ext cx="3240360" cy="15121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Exercise</a:t>
            </a:r>
            <a:endParaRPr lang="ar-KW" sz="4000" b="1" dirty="0"/>
          </a:p>
        </p:txBody>
      </p:sp>
    </p:spTree>
    <p:extLst>
      <p:ext uri="{BB962C8B-B14F-4D97-AF65-F5344CB8AC3E}">
        <p14:creationId xmlns:p14="http://schemas.microsoft.com/office/powerpoint/2010/main" val="305454365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5520" y="2690336"/>
            <a:ext cx="92890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u="sng" dirty="0"/>
              <a:t>EX. Choose the correct answer: </a:t>
            </a:r>
          </a:p>
          <a:p>
            <a:pPr algn="l"/>
            <a:r>
              <a:rPr lang="en-US" sz="2800" b="1" dirty="0"/>
              <a:t>I spent a nice time last Summer holiday. I (travel - travelled – am travelling) to London with my family. We (go – went– goes) there by plane. We (stayed – stay – staying) in an expensive hotel. We (visits – visited – visit) many interesting places there</a:t>
            </a:r>
            <a:r>
              <a:rPr lang="en-US" dirty="0"/>
              <a:t>. </a:t>
            </a:r>
            <a:endParaRPr lang="ar-KW" dirty="0"/>
          </a:p>
        </p:txBody>
      </p:sp>
      <p:sp>
        <p:nvSpPr>
          <p:cNvPr id="3" name="Cloud 2"/>
          <p:cNvSpPr/>
          <p:nvPr/>
        </p:nvSpPr>
        <p:spPr>
          <a:xfrm>
            <a:off x="2783632" y="332656"/>
            <a:ext cx="5293895" cy="18402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Grammar Worksheet</a:t>
            </a:r>
          </a:p>
          <a:p>
            <a:pPr algn="ctr"/>
            <a:r>
              <a:rPr lang="en-US" sz="2800" b="1" dirty="0"/>
              <a:t> </a:t>
            </a:r>
            <a:endParaRPr lang="ar-KW" sz="2800" b="1" dirty="0"/>
          </a:p>
        </p:txBody>
      </p:sp>
    </p:spTree>
    <p:extLst>
      <p:ext uri="{BB962C8B-B14F-4D97-AF65-F5344CB8AC3E}">
        <p14:creationId xmlns:p14="http://schemas.microsoft.com/office/powerpoint/2010/main" val="15713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456" y="1916832"/>
            <a:ext cx="1029714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/>
              <a:t>Grammar</a:t>
            </a:r>
          </a:p>
          <a:p>
            <a:pPr algn="l"/>
            <a:r>
              <a:rPr lang="en-US" sz="2400" b="1" u="sng" dirty="0"/>
              <a:t>Choose the correct answer</a:t>
            </a:r>
          </a:p>
          <a:p>
            <a:pPr algn="l"/>
            <a:r>
              <a:rPr lang="en-US" sz="3200" dirty="0"/>
              <a:t>Tomorrow, we </a:t>
            </a:r>
            <a:r>
              <a:rPr lang="en-US" sz="3200" b="1" i="1" dirty="0"/>
              <a:t>( </a:t>
            </a:r>
            <a:r>
              <a:rPr lang="en-US" sz="3200" b="1" i="1" dirty="0">
                <a:solidFill>
                  <a:srgbClr val="C00000"/>
                </a:solidFill>
              </a:rPr>
              <a:t>will </a:t>
            </a:r>
            <a:r>
              <a:rPr lang="en-US" sz="3200" b="1" i="1" dirty="0"/>
              <a:t>– could – might)  </a:t>
            </a:r>
            <a:r>
              <a:rPr lang="en-US" sz="3200" i="1" dirty="0"/>
              <a:t>travel </a:t>
            </a:r>
            <a:r>
              <a:rPr lang="en-US" sz="3200" dirty="0"/>
              <a:t>to Bahrain with my father on business. We </a:t>
            </a:r>
            <a:r>
              <a:rPr lang="en-US" sz="3200" b="1" i="1" dirty="0"/>
              <a:t>( couldn't – </a:t>
            </a:r>
            <a:r>
              <a:rPr lang="en-US" sz="3200" b="1" i="1" dirty="0">
                <a:solidFill>
                  <a:srgbClr val="C00000"/>
                </a:solidFill>
              </a:rPr>
              <a:t>won't </a:t>
            </a:r>
            <a:r>
              <a:rPr lang="en-US" sz="3200" b="1" i="1" dirty="0"/>
              <a:t>– might not  ) </a:t>
            </a:r>
            <a:r>
              <a:rPr lang="en-US" sz="3200" dirty="0"/>
              <a:t>go by car because my father can't drive for long distances. My mother </a:t>
            </a:r>
            <a:r>
              <a:rPr lang="en-US" sz="3200" b="1" i="1" dirty="0"/>
              <a:t>( might – will - </a:t>
            </a:r>
            <a:r>
              <a:rPr lang="en-US" sz="3200" b="1" i="1" dirty="0">
                <a:solidFill>
                  <a:srgbClr val="C00000"/>
                </a:solidFill>
              </a:rPr>
              <a:t>could </a:t>
            </a:r>
            <a:r>
              <a:rPr lang="en-US" sz="3200" b="1" i="1" dirty="0"/>
              <a:t>) </a:t>
            </a:r>
            <a:r>
              <a:rPr lang="en-US" sz="3200" dirty="0"/>
              <a:t>visit her old friend whom she missed so much. My father </a:t>
            </a:r>
            <a:r>
              <a:rPr lang="en-US" sz="3200" b="1" i="1" dirty="0"/>
              <a:t>( could – </a:t>
            </a:r>
            <a:r>
              <a:rPr lang="en-US" sz="3200" b="1" i="1" dirty="0">
                <a:solidFill>
                  <a:srgbClr val="C00000"/>
                </a:solidFill>
              </a:rPr>
              <a:t>might </a:t>
            </a:r>
            <a:r>
              <a:rPr lang="en-US" sz="3200" b="1" i="1" dirty="0"/>
              <a:t>– will ) </a:t>
            </a:r>
            <a:r>
              <a:rPr lang="en-US" sz="3200" dirty="0"/>
              <a:t>take us in a tour in the place as he is really busy</a:t>
            </a:r>
            <a:r>
              <a:rPr lang="en-US" sz="2400" dirty="0"/>
              <a:t>.</a:t>
            </a:r>
            <a:endParaRPr lang="ar-KW" sz="2400" dirty="0"/>
          </a:p>
        </p:txBody>
      </p:sp>
      <p:sp>
        <p:nvSpPr>
          <p:cNvPr id="3" name="Cloud 2"/>
          <p:cNvSpPr/>
          <p:nvPr/>
        </p:nvSpPr>
        <p:spPr>
          <a:xfrm>
            <a:off x="4223792" y="260648"/>
            <a:ext cx="3240360" cy="15121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Exercise</a:t>
            </a:r>
            <a:endParaRPr lang="ar-KW" sz="4000" b="1" dirty="0"/>
          </a:p>
        </p:txBody>
      </p:sp>
    </p:spTree>
    <p:extLst>
      <p:ext uri="{BB962C8B-B14F-4D97-AF65-F5344CB8AC3E}">
        <p14:creationId xmlns:p14="http://schemas.microsoft.com/office/powerpoint/2010/main" val="27565779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0"/>
            <a:ext cx="12000656" cy="666936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8420" y="548680"/>
            <a:ext cx="6480720" cy="33843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Student’s book </a:t>
            </a:r>
            <a:br>
              <a: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br>
              <a: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page 67</a:t>
            </a:r>
            <a:endParaRPr lang="ar-KW" sz="5400" b="1" dirty="0">
              <a:ln w="19050">
                <a:solidFill>
                  <a:sysClr val="windowText" lastClr="000000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7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3712" y="0"/>
            <a:ext cx="12148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812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EEP CALM AND CHECK YOUR ANSWERS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76672"/>
            <a:ext cx="532859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eck Your Answer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620688"/>
            <a:ext cx="561662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776548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" y="-7641"/>
            <a:ext cx="12192000" cy="6930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3712" y="404664"/>
            <a:ext cx="12148288" cy="60212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09744" y="1484784"/>
            <a:ext cx="1058264" cy="79208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Rounded Rectangle 3"/>
          <p:cNvSpPr/>
          <p:nvPr/>
        </p:nvSpPr>
        <p:spPr>
          <a:xfrm>
            <a:off x="6384032" y="2420887"/>
            <a:ext cx="720080" cy="77290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Rounded Rectangle 4"/>
          <p:cNvSpPr/>
          <p:nvPr/>
        </p:nvSpPr>
        <p:spPr>
          <a:xfrm>
            <a:off x="4871864" y="3501008"/>
            <a:ext cx="914400" cy="75686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Rounded Rectangle 5"/>
          <p:cNvSpPr/>
          <p:nvPr/>
        </p:nvSpPr>
        <p:spPr>
          <a:xfrm>
            <a:off x="2351584" y="4581128"/>
            <a:ext cx="698376" cy="69837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ounded Rectangle 6"/>
          <p:cNvSpPr/>
          <p:nvPr/>
        </p:nvSpPr>
        <p:spPr>
          <a:xfrm>
            <a:off x="3719736" y="5517232"/>
            <a:ext cx="770384" cy="67667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56340" t="17939" b="71298"/>
          <a:stretch/>
        </p:blipFill>
        <p:spPr>
          <a:xfrm>
            <a:off x="7130026" y="2458380"/>
            <a:ext cx="530391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75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767408" y="22136"/>
            <a:ext cx="6624736" cy="1512168"/>
          </a:xfrm>
          <a:prstGeom prst="rect">
            <a:avLst/>
          </a:prstGeom>
          <a:noFill/>
          <a:ln w="57150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9600" b="1" dirty="0">
                <a:ln w="285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Closure</a:t>
            </a:r>
            <a:endParaRPr lang="ar-KW" sz="9600" b="1" dirty="0">
              <a:ln w="285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18420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5841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will you do this evening?</a:t>
            </a:r>
            <a:endParaRPr lang="ar-KW" sz="66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835" y="2492896"/>
            <a:ext cx="12169570" cy="15841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won’t you do this evening?</a:t>
            </a:r>
            <a:endParaRPr lang="ar-KW" sz="66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874394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6491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5520" y="2690336"/>
            <a:ext cx="92890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u="sng" dirty="0"/>
              <a:t>EX. Choose the correct answer: </a:t>
            </a:r>
          </a:p>
          <a:p>
            <a:pPr algn="l"/>
            <a:r>
              <a:rPr lang="en-US" sz="2800" b="1" dirty="0"/>
              <a:t>I spent a nice time last Summer holiday. I (travel - </a:t>
            </a:r>
            <a:r>
              <a:rPr lang="en-US" sz="2800" b="1" u="sng" dirty="0">
                <a:solidFill>
                  <a:srgbClr val="FF0000"/>
                </a:solidFill>
              </a:rPr>
              <a:t>travelled</a:t>
            </a:r>
            <a:r>
              <a:rPr lang="en-US" sz="2800" b="1" dirty="0"/>
              <a:t> – am travelling) to London with my family. We (go – </a:t>
            </a:r>
            <a:r>
              <a:rPr lang="en-US" sz="2800" b="1" u="sng" dirty="0">
                <a:solidFill>
                  <a:srgbClr val="FF0000"/>
                </a:solidFill>
              </a:rPr>
              <a:t>went</a:t>
            </a:r>
            <a:r>
              <a:rPr lang="en-US" sz="2800" b="1" dirty="0"/>
              <a:t>– goes) there by plane. We (</a:t>
            </a:r>
            <a:r>
              <a:rPr lang="en-US" sz="2800" b="1" u="sng" dirty="0">
                <a:solidFill>
                  <a:srgbClr val="FF0000"/>
                </a:solidFill>
              </a:rPr>
              <a:t>stayed</a:t>
            </a:r>
            <a:r>
              <a:rPr lang="en-US" sz="2800" b="1" dirty="0"/>
              <a:t> – stay – staying) in an expensive hotel. We (visits – </a:t>
            </a:r>
            <a:r>
              <a:rPr lang="en-US" sz="2800" b="1" u="sng" dirty="0">
                <a:solidFill>
                  <a:srgbClr val="FF0000"/>
                </a:solidFill>
              </a:rPr>
              <a:t>visited</a:t>
            </a:r>
            <a:r>
              <a:rPr lang="en-US" sz="2800" b="1" dirty="0"/>
              <a:t> – visit) many interesting places there</a:t>
            </a:r>
            <a:r>
              <a:rPr lang="en-US" dirty="0"/>
              <a:t>. </a:t>
            </a:r>
            <a:endParaRPr lang="ar-KW" dirty="0"/>
          </a:p>
        </p:txBody>
      </p:sp>
      <p:sp>
        <p:nvSpPr>
          <p:cNvPr id="3" name="Cloud 2"/>
          <p:cNvSpPr/>
          <p:nvPr/>
        </p:nvSpPr>
        <p:spPr>
          <a:xfrm>
            <a:off x="2783632" y="332656"/>
            <a:ext cx="5293895" cy="18402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Grammar Worksheet </a:t>
            </a:r>
            <a:endParaRPr lang="ar-KW" sz="2800" b="1" dirty="0"/>
          </a:p>
        </p:txBody>
      </p:sp>
    </p:spTree>
    <p:extLst>
      <p:ext uri="{BB962C8B-B14F-4D97-AF65-F5344CB8AC3E}">
        <p14:creationId xmlns:p14="http://schemas.microsoft.com/office/powerpoint/2010/main" val="102448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714452" y="476673"/>
            <a:ext cx="7253756" cy="3672408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Let’s work out some puzzles to revise some active words.</a:t>
            </a:r>
            <a:endParaRPr lang="ar-KW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86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>
            <a:off x="263352" y="908720"/>
            <a:ext cx="5760640" cy="525658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4000" dirty="0"/>
          </a:p>
          <a:p>
            <a:pPr algn="ctr"/>
            <a:r>
              <a:rPr lang="en-US" sz="4000" dirty="0"/>
              <a:t>To discover the exact size or amount of some thing</a:t>
            </a:r>
            <a:endParaRPr lang="ar-KW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00" y="865041"/>
            <a:ext cx="4795218" cy="429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11824" y="5301209"/>
            <a:ext cx="5472608" cy="12961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measure</a:t>
            </a:r>
            <a:endParaRPr lang="ar-KW" sz="8800" b="1" dirty="0">
              <a:solidFill>
                <a:srgbClr val="000066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98273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74" y="5513476"/>
            <a:ext cx="5218248" cy="1246909"/>
          </a:xfrm>
          <a:noFill/>
          <a:ln w="571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 eaLnBrk="1" hangingPunct="1"/>
            <a:r>
              <a:rPr lang="en-US" sz="8800" b="1" dirty="0">
                <a:solidFill>
                  <a:srgbClr val="8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export</a:t>
            </a:r>
            <a:endParaRPr lang="ar-KW" sz="8800" b="1" dirty="0">
              <a:solidFill>
                <a:srgbClr val="800000"/>
              </a:solidFill>
              <a:latin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91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12192000" cy="1364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ln w="38100"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Nurses use thermometer to ............temperature 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0574" y="4890021"/>
            <a:ext cx="5218248" cy="124690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invent</a:t>
            </a:r>
            <a:endParaRPr lang="ar-KW" sz="8800" b="1" dirty="0">
              <a:latin typeface="Aharoni" panose="02010803020104030203" pitchFamily="2" charset="-79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0574" y="1724358"/>
            <a:ext cx="5218248" cy="124690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reflect</a:t>
            </a:r>
            <a:endParaRPr lang="ar-KW" sz="8800" b="1" dirty="0">
              <a:latin typeface="Aharoni" panose="02010803020104030203" pitchFamily="2" charset="-79"/>
            </a:endParaRPr>
          </a:p>
        </p:txBody>
      </p:sp>
      <p:sp>
        <p:nvSpPr>
          <p:cNvPr id="6" name="AutoShape 2" descr="Illustration Of Cartoon Nurse With Thermometer Royalty Free ...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0574" y="3331384"/>
            <a:ext cx="5218248" cy="12469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measure</a:t>
            </a:r>
            <a:endParaRPr lang="ar-KW" sz="88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10032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441829" y="84972"/>
            <a:ext cx="5112568" cy="5184576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 scientific study to see what happens to a thing  when some </a:t>
            </a:r>
            <a:r>
              <a:rPr lang="ar-KW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r-KW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thing is done to it.</a:t>
            </a:r>
            <a:endParaRPr lang="ar-KW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48680"/>
            <a:ext cx="5498014" cy="388843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359696" y="4745318"/>
            <a:ext cx="6045051" cy="10484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n>
                  <a:solidFill>
                    <a:srgbClr val="000066"/>
                  </a:solidFill>
                </a:ln>
                <a:solidFill>
                  <a:srgbClr val="000066"/>
                </a:solidFill>
                <a:latin typeface="Garamond" panose="02020404030301010803" pitchFamily="18" charset="0"/>
                <a:ea typeface="Adobe Gothic Std B" panose="020B0800000000000000" pitchFamily="34" charset="-128"/>
                <a:cs typeface="Aharoni" panose="02010803020104030203" pitchFamily="2" charset="-79"/>
              </a:rPr>
              <a:t>experiment</a:t>
            </a:r>
            <a:endParaRPr lang="ar-KW" sz="7200" b="1" dirty="0">
              <a:ln>
                <a:solidFill>
                  <a:srgbClr val="000066"/>
                </a:solidFill>
              </a:ln>
              <a:solidFill>
                <a:srgbClr val="000066"/>
              </a:solidFill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7422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2AB5150-E6A3-47F2-AB10-EC56B707A556}"/>
</file>

<file path=customXml/itemProps2.xml><?xml version="1.0" encoding="utf-8"?>
<ds:datastoreItem xmlns:ds="http://schemas.openxmlformats.org/officeDocument/2006/customXml" ds:itemID="{4A003830-5423-4050-93CA-E72FE7773942}"/>
</file>

<file path=customXml/itemProps3.xml><?xml version="1.0" encoding="utf-8"?>
<ds:datastoreItem xmlns:ds="http://schemas.openxmlformats.org/officeDocument/2006/customXml" ds:itemID="{0B4490A3-A41C-4FB0-9303-E0CBA947A7D8}"/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683</Words>
  <Application>Microsoft Office PowerPoint</Application>
  <PresentationFormat>Widescreen</PresentationFormat>
  <Paragraphs>116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Adobe Gothic Std B</vt:lpstr>
      <vt:lpstr>Aharoni</vt:lpstr>
      <vt:lpstr>Aparajita</vt:lpstr>
      <vt:lpstr>Arabic Typesetting</vt:lpstr>
      <vt:lpstr>Arial</vt:lpstr>
      <vt:lpstr>Arial Rounded MT Bold</vt:lpstr>
      <vt:lpstr>Berlin Sans FB Demi</vt:lpstr>
      <vt:lpstr>Calibri</vt:lpstr>
      <vt:lpstr>Candara</vt:lpstr>
      <vt:lpstr>Century Gothic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export</vt:lpstr>
      <vt:lpstr>PowerPoint Presentation</vt:lpstr>
      <vt:lpstr>PowerPoint Presentation</vt:lpstr>
      <vt:lpstr>PowerPoint Presentation</vt:lpstr>
      <vt:lpstr>will</vt:lpstr>
      <vt:lpstr>PowerPoint Presentation</vt:lpstr>
      <vt:lpstr>PowerPoint Presentation</vt:lpstr>
      <vt:lpstr>Give sentences to say what will, might or could you do tomorrow</vt:lpstr>
      <vt:lpstr>will</vt:lpstr>
      <vt:lpstr>PowerPoint Presentation</vt:lpstr>
      <vt:lpstr>PowerPoint Presentation</vt:lpstr>
      <vt:lpstr>PowerPoint Presentation</vt:lpstr>
      <vt:lpstr>I will get up at 7 o’clock.</vt:lpstr>
      <vt:lpstr>PowerPoint Presentation</vt:lpstr>
      <vt:lpstr>I will go to school tomorrow.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will get a surprise tomorrow.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Rashid</dc:creator>
  <cp:lastModifiedBy>HP</cp:lastModifiedBy>
  <cp:revision>125</cp:revision>
  <dcterms:created xsi:type="dcterms:W3CDTF">2012-03-30T20:41:10Z</dcterms:created>
  <dcterms:modified xsi:type="dcterms:W3CDTF">2020-11-21T11:23:57Z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